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4769" r:id="rId1"/>
  </p:sldMasterIdLst>
  <p:notesMasterIdLst>
    <p:notesMasterId r:id="rId14"/>
  </p:notesMasterIdLst>
  <p:handoutMasterIdLst>
    <p:handoutMasterId r:id="rId15"/>
  </p:handoutMasterIdLst>
  <p:sldIdLst>
    <p:sldId id="256" r:id="rId2"/>
    <p:sldId id="437" r:id="rId3"/>
    <p:sldId id="459" r:id="rId4"/>
    <p:sldId id="453" r:id="rId5"/>
    <p:sldId id="466" r:id="rId6"/>
    <p:sldId id="471" r:id="rId7"/>
    <p:sldId id="476" r:id="rId8"/>
    <p:sldId id="475" r:id="rId9"/>
    <p:sldId id="473" r:id="rId10"/>
    <p:sldId id="474" r:id="rId11"/>
    <p:sldId id="477" r:id="rId12"/>
    <p:sldId id="408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2">
          <p15:clr>
            <a:srgbClr val="A4A3A4"/>
          </p15:clr>
        </p15:guide>
        <p15:guide id="2" pos="7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B73A24"/>
    <a:srgbClr val="FF0066"/>
    <a:srgbClr val="4D4D4D"/>
    <a:srgbClr val="2C4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3913" autoAdjust="0"/>
  </p:normalViewPr>
  <p:slideViewPr>
    <p:cSldViewPr snapToGrid="0">
      <p:cViewPr varScale="1">
        <p:scale>
          <a:sx n="69" d="100"/>
          <a:sy n="69" d="100"/>
        </p:scale>
        <p:origin x="1386" y="66"/>
      </p:cViewPr>
      <p:guideLst>
        <p:guide orient="horz" pos="4172"/>
        <p:guide pos="7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BF09C9-3DEC-4005-96BE-B43D6F31F1BB}" type="datetime1">
              <a:rPr lang="en-US"/>
              <a:pPr>
                <a:defRPr/>
              </a:pPr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F1709B0-A765-46CA-A4F7-80151B037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59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0393BA-0749-4981-BD05-BDB74B780CEE}" type="datetime1">
              <a:rPr lang="en-US"/>
              <a:pPr>
                <a:defRPr/>
              </a:pPr>
              <a:t>8/31/2018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880F12-0DCB-4C64-9F56-56AFDB85D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61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ea typeface="ＭＳ Ｐゴシック"/>
              <a:cs typeface="ＭＳ Ｐゴシック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92E83A-96BC-4008-B013-AF59E3192F24}" type="slidenum">
              <a:rPr lang="en-US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95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880F12-0DCB-4C64-9F56-56AFDB85D8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4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4FD57-A93D-428A-B5B6-6ECDEF4ACF31}" type="datetime1">
              <a:rPr lang="en-US" smtClean="0"/>
              <a:pPr>
                <a:defRPr/>
              </a:pPr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r>
              <a:rPr lang="en-US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4FC0D69A-CD6D-40B3-B016-F16B344610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Da Vinci logo_small.eps">
            <a:extLst>
              <a:ext uri="{FF2B5EF4-FFF2-40B4-BE49-F238E27FC236}">
                <a16:creationId xmlns:a16="http://schemas.microsoft.com/office/drawing/2014/main" id="{B82D406E-3401-4FF5-9207-4D27F90F80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23250" y="6162675"/>
            <a:ext cx="360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Da Vinci Power point art orange gradation copy.eps">
            <a:extLst>
              <a:ext uri="{FF2B5EF4-FFF2-40B4-BE49-F238E27FC236}">
                <a16:creationId xmlns:a16="http://schemas.microsoft.com/office/drawing/2014/main" id="{FBC71137-192A-4436-B6AB-1EA53EF063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7720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813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0840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798224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17EDA-4331-4150-BB53-9A4842187BDC}" type="datetime1">
              <a:rPr lang="en-US" smtClean="0"/>
              <a:pPr>
                <a:defRPr/>
              </a:pPr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9A52B-374C-43A7-AC47-16619A37B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09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974011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45171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518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BDD8-5178-4FC9-8DFB-E4B2514350DE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5F0D1-1437-46E3-A652-65F555D82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3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95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69680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60108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14D6-9798-4DE0-B0E7-57ABFD4C5CE5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4B284C2-9F38-4080-8EEA-25E2FD2D9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1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1" r:id="rId2"/>
    <p:sldLayoutId id="2147484772" r:id="rId3"/>
    <p:sldLayoutId id="2147484773" r:id="rId4"/>
    <p:sldLayoutId id="2147484774" r:id="rId5"/>
    <p:sldLayoutId id="2147484775" r:id="rId6"/>
    <p:sldLayoutId id="2147484776" r:id="rId7"/>
    <p:sldLayoutId id="2147484777" r:id="rId8"/>
    <p:sldLayoutId id="2147484778" r:id="rId9"/>
    <p:sldLayoutId id="2147484779" r:id="rId10"/>
    <p:sldLayoutId id="2147484780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uplace.com/kids/hme/k_5/grammar/" TargetMode="External"/><Relationship Id="rId3" Type="http://schemas.openxmlformats.org/officeDocument/2006/relationships/hyperlink" Target="http://www.fcrr.org/Curriculum/studentCenterActivities23.shtm" TargetMode="External"/><Relationship Id="rId7" Type="http://schemas.openxmlformats.org/officeDocument/2006/relationships/hyperlink" Target="http://www.slimekids.com/games/grammar-games/" TargetMode="External"/><Relationship Id="rId2" Type="http://schemas.openxmlformats.org/officeDocument/2006/relationships/hyperlink" Target="https://k12.thoughtfullearning.com/resources/studentmode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unenglishgames.com/grammargames.html" TargetMode="External"/><Relationship Id="rId5" Type="http://schemas.openxmlformats.org/officeDocument/2006/relationships/hyperlink" Target="http://www.writinga-z.com/" TargetMode="External"/><Relationship Id="rId10" Type="http://schemas.openxmlformats.org/officeDocument/2006/relationships/image" Target="../media/image12.jpg"/><Relationship Id="rId4" Type="http://schemas.openxmlformats.org/officeDocument/2006/relationships/hyperlink" Target="http://www.fcrr.org/curriculum/studentCenterActivities45.shtm" TargetMode="External"/><Relationship Id="rId9" Type="http://schemas.openxmlformats.org/officeDocument/2006/relationships/hyperlink" Target="https://www.funbrain.com/games/grammar-gorilla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k_C_yeH9t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s://www.youtube.com/watch?v=TmjqHWYg5_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vincik8.org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mkatzdavinci.weebly.com/" TargetMode="External"/><Relationship Id="rId4" Type="http://schemas.openxmlformats.org/officeDocument/2006/relationships/hyperlink" Target="http://www.davincischools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avincik8.org/work-journal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zillion.com/math" TargetMode="External"/><Relationship Id="rId2" Type="http://schemas.openxmlformats.org/officeDocument/2006/relationships/hyperlink" Target="https://www.engagen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www.ct4me.net/" TargetMode="External"/><Relationship Id="rId4" Type="http://schemas.openxmlformats.org/officeDocument/2006/relationships/hyperlink" Target="https://www.illustrativemathematic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09" y="78802"/>
            <a:ext cx="82120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atin typeface="+mj-lt"/>
                <a:ea typeface="+mn-ea"/>
                <a:cs typeface="+mn-cs"/>
              </a:rPr>
              <a:t>Welcome to Core 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92271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800" i="1" dirty="0">
              <a:latin typeface="Calibri" pitchFamily="84" charset="0"/>
            </a:endParaRPr>
          </a:p>
          <a:p>
            <a:endParaRPr lang="en-US" sz="1800" i="1" dirty="0">
              <a:latin typeface="Calibri" pitchFamily="84" charset="0"/>
            </a:endParaRPr>
          </a:p>
          <a:p>
            <a:pPr algn="r"/>
            <a:endParaRPr lang="en-US" i="1" dirty="0">
              <a:latin typeface="Calibri" pitchFamily="84" charset="0"/>
            </a:endParaRPr>
          </a:p>
          <a:p>
            <a:endParaRPr lang="en-US" i="1" dirty="0">
              <a:latin typeface="Calibri" pitchFamily="8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0BBB22-D31A-4BE7-AAEC-911FE314C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647" y="1809614"/>
            <a:ext cx="7398705" cy="300572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651" y="0"/>
            <a:ext cx="7055380" cy="769434"/>
          </a:xfrm>
        </p:spPr>
        <p:txBody>
          <a:bodyPr/>
          <a:lstStyle/>
          <a:p>
            <a:r>
              <a:rPr lang="en-US" dirty="0"/>
              <a:t>Helpful Writing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650" y="769434"/>
            <a:ext cx="8369359" cy="5609064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Thoughtful Learning Student Writing Models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hlinkClick r:id="rId2"/>
              </a:rPr>
              <a:t>https://k12.thoughtfullearning.com/resources/studentmodels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Florida Center for Reading Research (scroll to the bottom for phonemic awareness, phonics, vocabulary, and comprehension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Grades 2-3: 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  <a:hlinkClick r:id="rId3"/>
              </a:rPr>
              <a:t>http://www.fcrr.org/Curriculum/studentCenterActivities23.shtm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Grades 4-5: 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  <a:hlinkClick r:id="rId4"/>
              </a:rPr>
              <a:t>http://www.fcrr.org/curriculum/studentCenterActivities45.shtm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Writing A-Z: </a:t>
            </a:r>
            <a:endParaRPr lang="en-US" dirty="0"/>
          </a:p>
          <a:p>
            <a:pPr marL="0" indent="0">
              <a:buNone/>
            </a:pPr>
            <a:r>
              <a:rPr lang="en-US" sz="1600" dirty="0">
                <a:solidFill>
                  <a:prstClr val="white">
                    <a:lumMod val="95000"/>
                  </a:prstClr>
                </a:solidFill>
                <a:hlinkClick r:id="rId5"/>
              </a:rPr>
              <a:t>http://www.writinga-z.com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Language Skills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  <a:hlinkClick r:id="rId6"/>
              </a:rPr>
              <a:t>http://www.funenglishgames.com/grammargames.html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 	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  <a:hlinkClick r:id="rId7"/>
              </a:rPr>
              <a:t>http://www.slimekids.com/games/grammar-games/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 	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  <a:hlinkClick r:id="rId8"/>
              </a:rPr>
              <a:t>https://www.eduplace.com/kids/hme/k_5/grammar/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US" sz="16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	 </a:t>
            </a:r>
            <a:r>
              <a:rPr lang="en-US" sz="1600" dirty="0">
                <a:solidFill>
                  <a:schemeClr val="tx1">
                    <a:lumMod val="95000"/>
                  </a:schemeClr>
                </a:solidFill>
                <a:hlinkClick r:id="rId9"/>
              </a:rPr>
              <a:t>https://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  <a:hlinkClick r:id="rId9"/>
              </a:rPr>
              <a:t>www.funbrain.com/games/grammar-gorillas</a:t>
            </a:r>
            <a:r>
              <a:rPr lang="en-US" sz="16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US" sz="16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760" y="4092498"/>
            <a:ext cx="20002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Process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What is narrative writing: 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://www.youtube.com/watch?v=AxInWagSaA0</a:t>
            </a:r>
          </a:p>
          <a:p>
            <a:r>
              <a:rPr lang="en-US" dirty="0" smtClean="0">
                <a:hlinkClick r:id="rId2"/>
              </a:rPr>
              <a:t>Writing Process (Snapshot on my DP)  https</a:t>
            </a:r>
            <a:r>
              <a:rPr lang="en-US" dirty="0">
                <a:hlinkClick r:id="rId2"/>
              </a:rPr>
              <a:t>://www.humbleisd.net/cms/lib2/TX01001414/Centricity/Domain/34/STAAR/WWS/3rd%20Grade%20Launching%20Writing%20Workshop%2011-12.pdf</a:t>
            </a:r>
          </a:p>
          <a:p>
            <a:r>
              <a:rPr lang="en-US" dirty="0" smtClean="0">
                <a:hlinkClick r:id="rId2"/>
              </a:rPr>
              <a:t>Mini Lesson 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www.youtube.com/watch?v=9k_C_yeH9tE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9A52B-374C-43A7-AC47-16619A37B6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3"/>
            <a:ext cx="8229600" cy="797436"/>
          </a:xfrm>
        </p:spPr>
        <p:txBody>
          <a:bodyPr>
            <a:noAutofit/>
          </a:bodyPr>
          <a:lstStyle/>
          <a:p>
            <a:r>
              <a:rPr lang="en-US" sz="4000" dirty="0"/>
              <a:t>What you mean to 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https://www.youtube.com/watch?v=TmjqHWYg5_Q</a:t>
            </a:r>
            <a:r>
              <a:rPr lang="en-US" dirty="0"/>
              <a:t> </a:t>
            </a:r>
          </a:p>
        </p:txBody>
      </p:sp>
      <p:pic>
        <p:nvPicPr>
          <p:cNvPr id="5122" name="Picture 2" descr="http://www.leadershipi2i.com/images/p_geese_insid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7562" y="3087584"/>
            <a:ext cx="4424123" cy="29252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wonggaew\AppData\Local\Microsoft\Windows\Temporary Internet Files\Content.IE5\0C6S7OO6\MM90039573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0474" y="5113763"/>
            <a:ext cx="756745" cy="952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3"/>
            <a:ext cx="8229600" cy="789656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Communication/Contact Info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731" y="367990"/>
            <a:ext cx="8331884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b="1" dirty="0" smtClean="0"/>
              <a:t>DV Connect  </a:t>
            </a:r>
            <a:endParaRPr lang="en-US" b="1" dirty="0"/>
          </a:p>
          <a:p>
            <a:r>
              <a:rPr lang="en-US" b="1" dirty="0"/>
              <a:t>Resource Site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www.davincik8.org</a:t>
            </a:r>
            <a:endParaRPr lang="en-US" dirty="0"/>
          </a:p>
          <a:p>
            <a:r>
              <a:rPr lang="en-US" b="1" dirty="0"/>
              <a:t>Website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www.davincischools.org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r>
              <a:rPr lang="en-US" b="1" dirty="0"/>
              <a:t>Phone</a:t>
            </a:r>
            <a:r>
              <a:rPr lang="en-US" dirty="0"/>
              <a:t>: </a:t>
            </a:r>
            <a:r>
              <a:rPr lang="en-US" b="1" dirty="0"/>
              <a:t>(310) </a:t>
            </a:r>
            <a:r>
              <a:rPr lang="en-US" b="1" dirty="0" smtClean="0"/>
              <a:t>725-5800</a:t>
            </a:r>
            <a:r>
              <a:rPr lang="en-US" dirty="0" smtClean="0"/>
              <a:t> 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b="1" dirty="0"/>
              <a:t>Newsletter: </a:t>
            </a:r>
            <a:r>
              <a:rPr lang="en-US" dirty="0"/>
              <a:t>Sent to your email every weekend. Read it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Bi-Weekly reflections: </a:t>
            </a:r>
            <a:r>
              <a:rPr lang="en-US" dirty="0" smtClean="0"/>
              <a:t>located on my DP </a:t>
            </a:r>
            <a:endParaRPr lang="en-US" b="1" dirty="0"/>
          </a:p>
          <a:p>
            <a:endParaRPr lang="en-US" sz="900" dirty="0"/>
          </a:p>
          <a:p>
            <a:endParaRPr lang="en-US" sz="800" dirty="0"/>
          </a:p>
          <a:p>
            <a:r>
              <a:rPr lang="en-US" b="1" dirty="0"/>
              <a:t>Teacher Contact Info</a:t>
            </a:r>
            <a:endParaRPr lang="en-US" u="sng" dirty="0"/>
          </a:p>
          <a:p>
            <a:endParaRPr lang="en-US" u="sng" dirty="0"/>
          </a:p>
          <a:p>
            <a:r>
              <a:rPr lang="en-US" b="1" dirty="0"/>
              <a:t>Megan’s email: </a:t>
            </a:r>
            <a:r>
              <a:rPr lang="en-US" u="sng" dirty="0" smtClean="0"/>
              <a:t>mkatz@davincischools.org</a:t>
            </a:r>
            <a:endParaRPr lang="en-US" u="sng" dirty="0"/>
          </a:p>
          <a:p>
            <a:r>
              <a:rPr lang="en-US" b="1" dirty="0"/>
              <a:t>Megan’s DP: </a:t>
            </a:r>
            <a:r>
              <a:rPr lang="en-US" b="1" dirty="0">
                <a:hlinkClick r:id="rId5"/>
              </a:rPr>
              <a:t>http://mkatzdavinci.weebly.com</a:t>
            </a:r>
            <a:r>
              <a:rPr lang="en-US" b="1" dirty="0" smtClean="0">
                <a:hlinkClick r:id="rId5"/>
              </a:rPr>
              <a:t>/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Please allow 48 hours for teachers to respond to emails.</a:t>
            </a:r>
          </a:p>
          <a:p>
            <a:endParaRPr lang="en-US" u="sng" dirty="0"/>
          </a:p>
          <a:p>
            <a:endParaRPr lang="en-US" u="sng" dirty="0"/>
          </a:p>
        </p:txBody>
      </p:sp>
      <p:pic>
        <p:nvPicPr>
          <p:cNvPr id="4099" name="Picture 3" descr="C:\Users\dwonggaew\AppData\Local\Microsoft\Windows\Temporary Internet Files\Content.IE5\AO3YYMZV\MC90044133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25941" y="258492"/>
            <a:ext cx="1505812" cy="14396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3"/>
            <a:ext cx="8229600" cy="789656"/>
          </a:xfrm>
        </p:spPr>
        <p:txBody>
          <a:bodyPr>
            <a:normAutofit/>
          </a:bodyPr>
          <a:lstStyle/>
          <a:p>
            <a:r>
              <a:rPr lang="en-US" b="1" dirty="0">
                <a:ln w="10541" cmpd="sng">
                  <a:solidFill>
                    <a:schemeClr val="tx1">
                      <a:lumMod val="9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Core 3: Classroom Schedule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028" y="1134340"/>
            <a:ext cx="8355724" cy="4878259"/>
          </a:xfrm>
          <a:custGeom>
            <a:avLst/>
            <a:gdLst>
              <a:gd name="connsiteX0" fmla="*/ 0 w 8056179"/>
              <a:gd name="connsiteY0" fmla="*/ 0 h 3416320"/>
              <a:gd name="connsiteX1" fmla="*/ 8056179 w 8056179"/>
              <a:gd name="connsiteY1" fmla="*/ 0 h 3416320"/>
              <a:gd name="connsiteX2" fmla="*/ 8056179 w 8056179"/>
              <a:gd name="connsiteY2" fmla="*/ 3416320 h 3416320"/>
              <a:gd name="connsiteX3" fmla="*/ 0 w 8056179"/>
              <a:gd name="connsiteY3" fmla="*/ 3416320 h 3416320"/>
              <a:gd name="connsiteX4" fmla="*/ 0 w 8056179"/>
              <a:gd name="connsiteY4" fmla="*/ 0 h 34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56179" h="3416320">
                <a:moveTo>
                  <a:pt x="0" y="0"/>
                </a:moveTo>
                <a:lnTo>
                  <a:pt x="8056179" y="0"/>
                </a:lnTo>
                <a:lnTo>
                  <a:pt x="8056179" y="3416320"/>
                </a:lnTo>
                <a:lnTo>
                  <a:pt x="0" y="3416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9:05-9:15		</a:t>
            </a:r>
            <a:r>
              <a:rPr lang="en-US" sz="2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Welcome</a:t>
            </a:r>
            <a:r>
              <a:rPr lang="en-US" sz="2500" dirty="0">
                <a:solidFill>
                  <a:schemeClr val="tx1"/>
                </a:solidFill>
              </a:rPr>
              <a:t>: Valet, Get Ready</a:t>
            </a:r>
          </a:p>
          <a:p>
            <a:r>
              <a:rPr lang="en-US" sz="2500" dirty="0">
                <a:solidFill>
                  <a:schemeClr val="tx1"/>
                </a:solidFill>
              </a:rPr>
              <a:t>9:15-9:40		Morning </a:t>
            </a:r>
            <a:r>
              <a:rPr lang="en-US" sz="2500" dirty="0" smtClean="0">
                <a:solidFill>
                  <a:schemeClr val="tx1"/>
                </a:solidFill>
              </a:rPr>
              <a:t>Meeting/ Mindfulness </a:t>
            </a:r>
            <a:endParaRPr lang="en-US" sz="2500" b="1" dirty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9:40-10:40		Math 	</a:t>
            </a:r>
            <a:r>
              <a:rPr lang="en-US" sz="2500" b="1" dirty="0">
                <a:solidFill>
                  <a:schemeClr val="tx1"/>
                </a:solidFill>
                <a:effectLst>
                  <a:glow rad="228600">
                    <a:srgbClr val="FF0000">
                      <a:alpha val="40000"/>
                    </a:srgbClr>
                  </a:glow>
                </a:effectLst>
              </a:rPr>
              <a:t> </a:t>
            </a:r>
          </a:p>
          <a:p>
            <a:r>
              <a:rPr lang="en-US" sz="2500" dirty="0">
                <a:solidFill>
                  <a:schemeClr val="tx1"/>
                </a:solidFill>
              </a:rPr>
              <a:t>10:40-11:00 	Body Break </a:t>
            </a:r>
            <a:r>
              <a:rPr lang="en-US" sz="2500" b="1" dirty="0">
                <a:solidFill>
                  <a:schemeClr val="tx1"/>
                </a:solidFill>
                <a:latin typeface="Bradley Hand ITC" pitchFamily="66" charset="0"/>
              </a:rPr>
              <a:t> </a:t>
            </a:r>
            <a:endParaRPr lang="en-US" sz="2500" b="1" i="1" dirty="0">
              <a:solidFill>
                <a:srgbClr val="7030A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11:00-12:00 </a:t>
            </a:r>
            <a:r>
              <a:rPr lang="en-US" sz="2500" dirty="0">
                <a:solidFill>
                  <a:schemeClr val="tx1"/>
                </a:solidFill>
              </a:rPr>
              <a:t>	Writing </a:t>
            </a:r>
            <a:r>
              <a:rPr lang="en-US" sz="2500" dirty="0" smtClean="0">
                <a:solidFill>
                  <a:schemeClr val="tx1"/>
                </a:solidFill>
              </a:rPr>
              <a:t>/ Word Work/ Grammar Practice</a:t>
            </a:r>
            <a:r>
              <a:rPr lang="en-US" sz="2500" dirty="0"/>
              <a:t>	</a:t>
            </a:r>
            <a:r>
              <a:rPr lang="en-US" sz="2500" b="1" i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reflection blurRad="6350" stA="60000" endA="900" endPos="58000" dir="5400000" sy="-100000" algn="bl" rotWithShape="0"/>
                </a:effectLst>
              </a:rPr>
              <a:t>Lunch</a:t>
            </a:r>
            <a:r>
              <a:rPr lang="en-US" sz="2500" b="1" i="1" dirty="0">
                <a:solidFill>
                  <a:srgbClr val="CC0099"/>
                </a:solidFill>
                <a:effectLst>
                  <a:reflection blurRad="6350" stA="60000" endA="900" endPos="58000" dir="5400000" sy="-100000" algn="bl" rotWithShape="0"/>
                </a:effectLst>
              </a:rPr>
              <a:t> </a:t>
            </a:r>
            <a:endParaRPr lang="en-US" sz="2500" dirty="0"/>
          </a:p>
          <a:p>
            <a:r>
              <a:rPr lang="en-US" sz="2500" dirty="0" smtClean="0">
                <a:solidFill>
                  <a:schemeClr val="tx1"/>
                </a:solidFill>
              </a:rPr>
              <a:t>12:00-12:45</a:t>
            </a:r>
            <a:r>
              <a:rPr lang="en-US" sz="2500" dirty="0">
                <a:solidFill>
                  <a:schemeClr val="tx1"/>
                </a:solidFill>
              </a:rPr>
              <a:t>	Lunch </a:t>
            </a:r>
            <a:endParaRPr lang="en-US" sz="2500" b="1" dirty="0">
              <a:solidFill>
                <a:srgbClr val="FF0000"/>
              </a:solidFill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12:45-1:00</a:t>
            </a:r>
            <a:r>
              <a:rPr lang="en-US" sz="2500" dirty="0">
                <a:solidFill>
                  <a:schemeClr val="tx1"/>
                </a:solidFill>
              </a:rPr>
              <a:t>		Quiet Time 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>
                <a:solidFill>
                  <a:schemeClr val="tx1"/>
                </a:solidFill>
              </a:rPr>
              <a:t>		</a:t>
            </a:r>
            <a:endParaRPr lang="en-US" sz="2500" b="1" i="1" dirty="0">
              <a:solidFill>
                <a:srgbClr val="CC0099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1:00- 2:00</a:t>
            </a:r>
            <a:r>
              <a:rPr lang="en-US" sz="2500" dirty="0">
                <a:solidFill>
                  <a:schemeClr val="tx1"/>
                </a:solidFill>
              </a:rPr>
              <a:t>		Reading / Project 		</a:t>
            </a:r>
            <a:endParaRPr lang="en-US" sz="2500" b="1" dirty="0">
              <a:solidFill>
                <a:schemeClr val="tx1"/>
              </a:solidFill>
              <a:latin typeface="Bradley Hand ITC" pitchFamily="66" charset="0"/>
            </a:endParaRPr>
          </a:p>
          <a:p>
            <a:r>
              <a:rPr lang="en-US" sz="2500" dirty="0" smtClean="0">
                <a:solidFill>
                  <a:schemeClr val="tx1"/>
                </a:solidFill>
              </a:rPr>
              <a:t>2:00-2:20 		Body Break 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2:20-3:00		Reading/Project </a:t>
            </a:r>
            <a:endParaRPr lang="en-US" sz="2500" dirty="0">
              <a:solidFill>
                <a:schemeClr val="tx1"/>
              </a:solidFill>
            </a:endParaRPr>
          </a:p>
          <a:p>
            <a:r>
              <a:rPr lang="en-US" sz="2500" dirty="0">
                <a:solidFill>
                  <a:schemeClr val="tx1"/>
                </a:solidFill>
              </a:rPr>
              <a:t>3:00-3:15		Closing Meeting </a:t>
            </a:r>
            <a:endParaRPr lang="en-US" sz="2500" b="1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US" b="1" dirty="0"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7" name="Picture 3" descr="C:\Users\dwonggaew\AppData\Local\Microsoft\Windows\Temporary Internet Files\Content.IE5\3HMSGGAD\MC900446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0851" y="690372"/>
            <a:ext cx="1720901" cy="1819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3"/>
            <a:ext cx="8229600" cy="789656"/>
          </a:xfrm>
        </p:spPr>
        <p:txBody>
          <a:bodyPr>
            <a:normAutofit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4856" y="851338"/>
            <a:ext cx="81685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/>
              <a:t>What your student needs at school everyday: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Re-usable water </a:t>
            </a:r>
            <a:r>
              <a:rPr lang="en-US" sz="1800" dirty="0" smtClean="0"/>
              <a:t>bottle with name 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Lunch and Snacks: Waste free lunches </a:t>
            </a:r>
            <a:r>
              <a:rPr lang="en-US" dirty="0"/>
              <a:t>and healthy options </a:t>
            </a:r>
            <a:endParaRPr lang="en-US" sz="1800" dirty="0"/>
          </a:p>
          <a:p>
            <a:endParaRPr lang="en-US" sz="1800" dirty="0"/>
          </a:p>
          <a:p>
            <a:r>
              <a:rPr lang="en-US" b="1" u="sng" dirty="0" smtClean="0"/>
              <a:t>Suggestions for home materials: 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haroni" pitchFamily="2" charset="-79"/>
              </a:rPr>
              <a:t>Writing </a:t>
            </a:r>
            <a:r>
              <a:rPr lang="en-US" sz="1800" dirty="0">
                <a:cs typeface="Aharoni" pitchFamily="2" charset="-79"/>
              </a:rPr>
              <a:t>journal (write every day)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haroni" pitchFamily="2" charset="-79"/>
              </a:rPr>
              <a:t>Math </a:t>
            </a:r>
            <a:r>
              <a:rPr lang="en-US" sz="1800" dirty="0">
                <a:cs typeface="Aharoni" pitchFamily="2" charset="-79"/>
              </a:rPr>
              <a:t>journal (show your thinking</a:t>
            </a:r>
            <a:r>
              <a:rPr lang="en-US" sz="1800" dirty="0" smtClean="0">
                <a:cs typeface="Aharoni" pitchFamily="2" charset="-79"/>
              </a:rPr>
              <a:t>)</a:t>
            </a:r>
            <a:endParaRPr lang="en-US" sz="1800" dirty="0">
              <a:latin typeface="Aharoni" pitchFamily="2" charset="-79"/>
              <a:cs typeface="Aharoni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haroni" pitchFamily="2" charset="-79"/>
              </a:rPr>
              <a:t>Reading Materials: </a:t>
            </a:r>
            <a:r>
              <a:rPr lang="en-US" sz="1800" dirty="0" smtClean="0">
                <a:cs typeface="Aharoni" pitchFamily="2" charset="-79"/>
              </a:rPr>
              <a:t>Fiction</a:t>
            </a:r>
            <a:r>
              <a:rPr lang="en-US" sz="1800" dirty="0">
                <a:cs typeface="Aharoni" pitchFamily="2" charset="-79"/>
              </a:rPr>
              <a:t>, Non-Fiction, Poetry, Articles, </a:t>
            </a:r>
            <a:r>
              <a:rPr lang="en-US" sz="1800" dirty="0" smtClean="0">
                <a:cs typeface="Aharoni" pitchFamily="2" charset="-79"/>
              </a:rPr>
              <a:t>Newspapers</a:t>
            </a:r>
            <a:r>
              <a:rPr lang="en-US" sz="1800" dirty="0">
                <a:cs typeface="Aharoni" pitchFamily="2" charset="-79"/>
              </a:rPr>
              <a:t>, </a:t>
            </a:r>
            <a:r>
              <a:rPr lang="en-US" sz="1800" dirty="0" smtClean="0">
                <a:cs typeface="Aharoni" pitchFamily="2" charset="-79"/>
              </a:rPr>
              <a:t>Magazines, Songbooks</a:t>
            </a:r>
            <a:r>
              <a:rPr lang="en-US" sz="1800" dirty="0">
                <a:cs typeface="Aharoni" pitchFamily="2" charset="-79"/>
              </a:rPr>
              <a:t>, </a:t>
            </a:r>
            <a:r>
              <a:rPr lang="en-US" sz="1800" dirty="0" smtClean="0">
                <a:cs typeface="Aharoni" pitchFamily="2" charset="-79"/>
              </a:rPr>
              <a:t>Instructional </a:t>
            </a:r>
            <a:r>
              <a:rPr lang="en-US" sz="1800" dirty="0">
                <a:cs typeface="Aharoni" pitchFamily="2" charset="-79"/>
              </a:rPr>
              <a:t>manuals, </a:t>
            </a:r>
            <a:r>
              <a:rPr lang="en-US" sz="1800" dirty="0" smtClean="0">
                <a:cs typeface="Aharoni" pitchFamily="2" charset="-79"/>
              </a:rPr>
              <a:t>cookbooks</a:t>
            </a:r>
            <a:endParaRPr lang="en-US" dirty="0">
              <a:cs typeface="Aharoni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cs typeface="Aharoni" pitchFamily="2" charset="-79"/>
              </a:rPr>
              <a:t>Math Manipulatives: buttons</a:t>
            </a:r>
            <a:r>
              <a:rPr lang="en-US" sz="1800" dirty="0">
                <a:cs typeface="Aharoni" pitchFamily="2" charset="-79"/>
              </a:rPr>
              <a:t>, </a:t>
            </a:r>
            <a:r>
              <a:rPr lang="en-US" dirty="0" smtClean="0">
                <a:cs typeface="Aharoni" pitchFamily="2" charset="-79"/>
              </a:rPr>
              <a:t>small blocks</a:t>
            </a:r>
            <a:r>
              <a:rPr lang="en-US" sz="1800" dirty="0" smtClean="0">
                <a:cs typeface="Aharoni" pitchFamily="2" charset="-79"/>
              </a:rPr>
              <a:t>, </a:t>
            </a:r>
            <a:r>
              <a:rPr lang="en-US" sz="1800" dirty="0">
                <a:cs typeface="Aharoni" pitchFamily="2" charset="-79"/>
              </a:rPr>
              <a:t>hundred chart, popsicle sticks, </a:t>
            </a:r>
            <a:r>
              <a:rPr lang="en-US" sz="1800" dirty="0" smtClean="0">
                <a:cs typeface="Aharoni" pitchFamily="2" charset="-79"/>
              </a:rPr>
              <a:t>ruler, </a:t>
            </a:r>
            <a:r>
              <a:rPr lang="en-US" sz="1800" dirty="0">
                <a:cs typeface="Aharoni" pitchFamily="2" charset="-79"/>
              </a:rPr>
              <a:t>index cards, dice, spinners, timer (microwave), graph paper, </a:t>
            </a:r>
            <a:r>
              <a:rPr lang="en-US" sz="1800" dirty="0" smtClean="0">
                <a:cs typeface="Aharoni" pitchFamily="2" charset="-79"/>
              </a:rPr>
              <a:t>base ten blocks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cs typeface="Aharoni" pitchFamily="2" charset="-79"/>
              </a:rPr>
              <a:t>Folders for each topic/subject </a:t>
            </a:r>
          </a:p>
          <a:p>
            <a:endParaRPr lang="en-US" dirty="0" smtClean="0">
              <a:cs typeface="Aharoni" pitchFamily="2" charset="-79"/>
            </a:endParaRPr>
          </a:p>
          <a:p>
            <a:r>
              <a:rPr lang="en-US" b="1" u="sng" dirty="0" smtClean="0">
                <a:cs typeface="Aharoni" pitchFamily="2" charset="-79"/>
              </a:rPr>
              <a:t>Time spent homeschooling (see handbook pages 11-14 for more details) </a:t>
            </a:r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K-8: 175 per year </a:t>
            </a:r>
            <a:r>
              <a:rPr lang="en-US" smtClean="0"/>
              <a:t>/ </a:t>
            </a:r>
            <a:r>
              <a:rPr lang="en-US" smtClean="0"/>
              <a:t>4.8 </a:t>
            </a:r>
            <a:r>
              <a:rPr lang="en-US" dirty="0" smtClean="0"/>
              <a:t>hours daily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60 minutes per subject (reading, writing, math)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Exploring science and social studies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30 minutes daily reading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Daily language practice (grammar, vocabulary, spelling)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dwonggaew\AppData\Local\Microsoft\Windows\Temporary Internet Files\Content.IE5\0C6S7OO6\MP90043924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2154" y="-1"/>
            <a:ext cx="2461846" cy="18937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 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927" y="1853755"/>
            <a:ext cx="7123742" cy="419020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Five Work </a:t>
            </a:r>
            <a:r>
              <a:rPr lang="en-US" sz="2800" dirty="0"/>
              <a:t>Journals TOTAL this year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Find </a:t>
            </a:r>
            <a:r>
              <a:rPr lang="en-US" sz="2800" dirty="0" smtClean="0"/>
              <a:t>WJ and Checklist here : </a:t>
            </a:r>
            <a:r>
              <a:rPr lang="en-US" sz="2800" dirty="0">
                <a:hlinkClick r:id="rId3"/>
              </a:rPr>
              <a:t>http://davincik8.org/work-journals</a:t>
            </a:r>
            <a:r>
              <a:rPr lang="en-US" sz="2800" dirty="0" smtClean="0">
                <a:hlinkClick r:id="rId3"/>
              </a:rPr>
              <a:t>/</a:t>
            </a:r>
            <a:r>
              <a:rPr lang="en-US" sz="2800" dirty="0" smtClean="0"/>
              <a:t>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Reference Content Guide </a:t>
            </a:r>
            <a:endParaRPr lang="en-US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Expectations: 	</a:t>
            </a:r>
          </a:p>
          <a:p>
            <a:pPr lvl="1"/>
            <a:r>
              <a:rPr lang="en-US" sz="2400" dirty="0" smtClean="0"/>
              <a:t>Students understand the purpose of the work journal and their responsibility </a:t>
            </a:r>
            <a:endParaRPr lang="en-US" sz="2400" dirty="0"/>
          </a:p>
          <a:p>
            <a:pPr lvl="1"/>
            <a:r>
              <a:rPr lang="en-US" sz="2400" dirty="0" smtClean="0"/>
              <a:t>Fill out ‘what we do everyday’ box </a:t>
            </a:r>
          </a:p>
          <a:p>
            <a:pPr lvl="1"/>
            <a:r>
              <a:rPr lang="en-US" sz="2400" dirty="0" smtClean="0"/>
              <a:t>BRIEF description of the day’s focus in the daily log </a:t>
            </a:r>
            <a:endParaRPr lang="en-US" sz="2400" dirty="0"/>
          </a:p>
          <a:p>
            <a:pPr lvl="1"/>
            <a:r>
              <a:rPr lang="en-US" sz="2400" dirty="0"/>
              <a:t>Reach out if you need ideas for work samples </a:t>
            </a:r>
            <a:r>
              <a:rPr lang="en-US" sz="2400" dirty="0" smtClean="0"/>
              <a:t>BEFORE </a:t>
            </a:r>
            <a:r>
              <a:rPr lang="en-US" sz="2400" dirty="0"/>
              <a:t>the due date is looming</a:t>
            </a:r>
          </a:p>
          <a:p>
            <a:pPr lvl="1"/>
            <a:endParaRPr lang="en-US" sz="24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3" descr="C:\Users\dwonggaew\AppData\Local\Microsoft\Windows\Temporary Internet Files\Content.IE5\AO3YYMZV\MC90013667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95998" y="292451"/>
            <a:ext cx="2554880" cy="2250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happybirthday-cards.com/wp-content/uploads/2014/09/happy-birthday-h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74638"/>
            <a:ext cx="1247058" cy="13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3 Birthday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 per our school policy, we will be celebrating birthdays </a:t>
            </a:r>
            <a:r>
              <a:rPr lang="en-US" u="sng" dirty="0"/>
              <a:t>without edible treats</a:t>
            </a:r>
            <a:r>
              <a:rPr lang="en-US" dirty="0"/>
              <a:t>. We encourage class celebrations with some suggestions: </a:t>
            </a:r>
          </a:p>
          <a:p>
            <a:pPr lvl="1"/>
            <a:r>
              <a:rPr lang="en-US" sz="2000" dirty="0"/>
              <a:t>Parent reads a book to the class</a:t>
            </a:r>
          </a:p>
          <a:p>
            <a:pPr lvl="1"/>
            <a:r>
              <a:rPr lang="en-US" sz="2000" dirty="0"/>
              <a:t>Donate a book to the class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Small gifts for all classmates</a:t>
            </a:r>
          </a:p>
          <a:p>
            <a:pPr lvl="1"/>
            <a:r>
              <a:rPr lang="en-US" sz="2000" dirty="0"/>
              <a:t>Student choice </a:t>
            </a:r>
            <a:r>
              <a:rPr lang="en-US" sz="2000" dirty="0">
                <a:sym typeface="Wingdings" panose="05000000000000000000" pitchFamily="2" charset="2"/>
              </a:rPr>
              <a:t>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If you pass out invitations at school, you have to invite the entire class. Otherwise, mail invitations out.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If you would like to arrange something, please </a:t>
            </a:r>
            <a:r>
              <a:rPr lang="en-US" sz="2000" dirty="0">
                <a:sym typeface="Wingdings" panose="05000000000000000000" pitchFamily="2" charset="2"/>
              </a:rPr>
              <a:t>reach </a:t>
            </a:r>
            <a:r>
              <a:rPr lang="en-US" sz="2000" dirty="0" smtClean="0">
                <a:sym typeface="Wingdings" panose="05000000000000000000" pitchFamily="2" charset="2"/>
              </a:rPr>
              <a:t>out with the  date </a:t>
            </a:r>
            <a:r>
              <a:rPr lang="en-US" sz="2000" dirty="0">
                <a:sym typeface="Wingdings" panose="05000000000000000000" pitchFamily="2" charset="2"/>
              </a:rPr>
              <a:t>and time</a:t>
            </a:r>
            <a:endParaRPr lang="en-US" sz="20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9CBAE-A649-41A7-B3E2-8E4676FB3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3 focus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9C7F6-4F9B-47ED-A90A-18A4A0E7D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Autonomy and Confidence </a:t>
            </a:r>
          </a:p>
          <a:p>
            <a:r>
              <a:rPr lang="en-US" dirty="0"/>
              <a:t>Growth </a:t>
            </a:r>
            <a:r>
              <a:rPr lang="en-US" dirty="0" smtClean="0"/>
              <a:t>mindset</a:t>
            </a:r>
          </a:p>
          <a:p>
            <a:r>
              <a:rPr lang="en-US" dirty="0" smtClean="0"/>
              <a:t>Basic Computer Literacy (state testing begins this year)</a:t>
            </a:r>
            <a:endParaRPr lang="en-US" dirty="0"/>
          </a:p>
          <a:p>
            <a:r>
              <a:rPr lang="en-US" dirty="0"/>
              <a:t>Slowing down when producing work  </a:t>
            </a:r>
          </a:p>
          <a:p>
            <a:r>
              <a:rPr lang="en-US" dirty="0"/>
              <a:t>Building social/emotional consciousness </a:t>
            </a:r>
          </a:p>
          <a:p>
            <a:pPr lvl="1"/>
            <a:r>
              <a:rPr lang="en-US" dirty="0"/>
              <a:t>Establishing positive peer relationships </a:t>
            </a:r>
          </a:p>
          <a:p>
            <a:pPr lvl="1"/>
            <a:r>
              <a:rPr lang="en-US" dirty="0"/>
              <a:t>Honing in on HOHM (empathy, reflection, perseverance, flexibility, collaboration, and exploration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69B76-2AC9-4133-80A4-D31A1360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1F1BF-BA31-4A1A-8E8E-86407CC5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CCDB-C4BF-41B8-B9D5-2860E00A3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4EC60-7456-42F7-8E62-E7D64F065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VOICE and how do we use it?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36BBC-8133-430F-B2AC-9C72C9CB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2C573-3480-4521-92AF-3837A29D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9A52B-374C-43A7-AC47-16619A37B6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Resources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568" y="1600200"/>
            <a:ext cx="8229600" cy="4938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https://www.engageny.org/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u="sng" dirty="0">
                <a:hlinkClick r:id="rId3"/>
              </a:rPr>
              <a:t>https://learnzillion.com/math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u="sng" dirty="0">
                <a:hlinkClick r:id="rId4"/>
              </a:rPr>
              <a:t>https://www.illustrativemathematics.org/</a:t>
            </a:r>
            <a:r>
              <a:rPr lang="en-US" b="1" dirty="0"/>
              <a:t> </a:t>
            </a:r>
            <a:endParaRPr lang="en-US" dirty="0"/>
          </a:p>
          <a:p>
            <a:r>
              <a:rPr lang="en-US" dirty="0"/>
              <a:t>Math Projects: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http://www.ct4me.net/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37423" y="6356350"/>
            <a:ext cx="6333893" cy="365125"/>
          </a:xfrm>
        </p:spPr>
        <p:txBody>
          <a:bodyPr/>
          <a:lstStyle/>
          <a:p>
            <a:endParaRPr lang="en-US" sz="1800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9A52B-374C-43A7-AC47-16619A37B6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5720" y="680693"/>
            <a:ext cx="2901115" cy="296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60915</TotalTime>
  <Words>458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Aharoni</vt:lpstr>
      <vt:lpstr>Arial</vt:lpstr>
      <vt:lpstr>Bradley Hand ITC</vt:lpstr>
      <vt:lpstr>Calibri</vt:lpstr>
      <vt:lpstr>Gill Sans MT</vt:lpstr>
      <vt:lpstr>Wingdings</vt:lpstr>
      <vt:lpstr>Gallery</vt:lpstr>
      <vt:lpstr>PowerPoint Presentation</vt:lpstr>
      <vt:lpstr> Communication/Contact Info</vt:lpstr>
      <vt:lpstr>Core 3: Classroom Schedule </vt:lpstr>
      <vt:lpstr>Materials</vt:lpstr>
      <vt:lpstr>Work Journals </vt:lpstr>
      <vt:lpstr>Core 3 Birthday Policy </vt:lpstr>
      <vt:lpstr>Core 3 focus </vt:lpstr>
      <vt:lpstr>Project</vt:lpstr>
      <vt:lpstr>Math Resources  </vt:lpstr>
      <vt:lpstr>Helpful Writing Resources </vt:lpstr>
      <vt:lpstr>Writing Process resources </vt:lpstr>
      <vt:lpstr>What you mean to us</vt:lpstr>
    </vt:vector>
  </TitlesOfParts>
  <Company>miyamoto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Jami Miyamoto</dc:creator>
  <cp:lastModifiedBy>Megan Johnson</cp:lastModifiedBy>
  <cp:revision>693</cp:revision>
  <cp:lastPrinted>2010-11-02T00:45:31Z</cp:lastPrinted>
  <dcterms:created xsi:type="dcterms:W3CDTF">2010-12-09T18:08:46Z</dcterms:created>
  <dcterms:modified xsi:type="dcterms:W3CDTF">2018-08-31T15:13:04Z</dcterms:modified>
</cp:coreProperties>
</file>